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2" r:id="rId3"/>
    <p:sldId id="263" r:id="rId4"/>
    <p:sldId id="264" r:id="rId5"/>
    <p:sldId id="268" r:id="rId6"/>
    <p:sldId id="269" r:id="rId7"/>
    <p:sldId id="270" r:id="rId8"/>
    <p:sldId id="272" r:id="rId9"/>
    <p:sldId id="273" r:id="rId10"/>
    <p:sldId id="271"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59147" autoAdjust="0"/>
  </p:normalViewPr>
  <p:slideViewPr>
    <p:cSldViewPr>
      <p:cViewPr varScale="1">
        <p:scale>
          <a:sx n="42" d="100"/>
          <a:sy n="42" d="100"/>
        </p:scale>
        <p:origin x="-163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39B81A-29C9-4F2C-A7FA-81A557702172}" type="datetimeFigureOut">
              <a:rPr lang="nl-NL" smtClean="0"/>
              <a:t>6-10-2013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152AE8-978F-4A0D-8F45-B1AE5C158EED}" type="slidenum">
              <a:rPr lang="nl-NL" smtClean="0"/>
              <a:t>‹nr.›</a:t>
            </a:fld>
            <a:endParaRPr lang="nl-NL"/>
          </a:p>
        </p:txBody>
      </p:sp>
    </p:spTree>
    <p:extLst>
      <p:ext uri="{BB962C8B-B14F-4D97-AF65-F5344CB8AC3E}">
        <p14:creationId xmlns:p14="http://schemas.microsoft.com/office/powerpoint/2010/main" val="1084440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143000" y="685800"/>
            <a:ext cx="4572000" cy="3429000"/>
          </a:xfrm>
          <a:ln/>
        </p:spPr>
      </p:sp>
      <p:sp>
        <p:nvSpPr>
          <p:cNvPr id="14339"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43000" y="685800"/>
            <a:ext cx="4572000" cy="3429000"/>
          </a:xfrm>
          <a:ln/>
        </p:spPr>
      </p:sp>
      <p:sp>
        <p:nvSpPr>
          <p:cNvPr id="23555"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1143000" y="685800"/>
            <a:ext cx="4572000" cy="3429000"/>
          </a:xfrm>
          <a:ln/>
        </p:spPr>
      </p:sp>
      <p:sp>
        <p:nvSpPr>
          <p:cNvPr id="15363"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43000" y="685800"/>
            <a:ext cx="4572000" cy="3429000"/>
          </a:xfrm>
          <a:ln/>
        </p:spPr>
      </p:sp>
      <p:sp>
        <p:nvSpPr>
          <p:cNvPr id="16387"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1143000" y="685800"/>
            <a:ext cx="4572000" cy="3429000"/>
          </a:xfrm>
          <a:ln/>
        </p:spPr>
      </p:sp>
      <p:sp>
        <p:nvSpPr>
          <p:cNvPr id="17411"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sz="1200" kern="1200" dirty="0" smtClean="0">
                <a:solidFill>
                  <a:schemeClr val="tx1"/>
                </a:solidFill>
                <a:effectLst/>
                <a:latin typeface="+mn-lt"/>
                <a:ea typeface="+mn-ea"/>
                <a:cs typeface="+mn-cs"/>
              </a:rPr>
              <a:t>Het begrip portfolio komt oorspronkelijk uit de wereld van kunst en architectuur. Het is niet voldoende om te zeggen hoe goed ze wel niet zijn. Werkgevers willen zien wat ze kunnen, een diploma is niet genoeg. Daarom bouwen mensen uit deze beroepsgroepen een portfolio op. Dat is een dossier met eigen schetsen en tekeningen, met foto’s van eigen kunstwerken, van maquettes, van gebouwen e.d. </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Tegenwoordig maakt bijna iedereen een portfolio. Werkgevers willen steeds vaker een portfolio zien omdat hier niet alleen dingen instaan over de capaciteiten van de toekomstige werknemer maar omdat het ook inzicht geeft in het leervermogen van de werknemer. Dit is belangrijk omdat er veel dingen snel veranderen. Het is dus belangrijk dat de werknemer snel nieuwe zaken kan blijven leren. </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Samengevat:</a:t>
            </a:r>
          </a:p>
          <a:p>
            <a:r>
              <a:rPr lang="nl-NL" sz="1200" kern="1200" dirty="0" smtClean="0">
                <a:solidFill>
                  <a:schemeClr val="tx1"/>
                </a:solidFill>
                <a:effectLst/>
                <a:latin typeface="+mn-lt"/>
                <a:ea typeface="+mn-ea"/>
                <a:cs typeface="+mn-cs"/>
              </a:rPr>
              <a:t>Een portfolio is een persoonlijke (soms digitale) map waarin je beschrijft wat je kan, waaruit dat blijkt en hoe je jezelf verder wilt ontwikkelen.</a:t>
            </a:r>
          </a:p>
          <a:p>
            <a:pPr eaLnBrk="1" hangingPunct="1"/>
            <a:endParaRPr lang="nl-NL"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43000" y="685800"/>
            <a:ext cx="4572000" cy="3429000"/>
          </a:xfrm>
          <a:ln/>
        </p:spPr>
      </p:sp>
      <p:sp>
        <p:nvSpPr>
          <p:cNvPr id="20483"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43000" y="685800"/>
            <a:ext cx="4572000" cy="3429000"/>
          </a:xfrm>
          <a:ln/>
        </p:spPr>
      </p:sp>
      <p:sp>
        <p:nvSpPr>
          <p:cNvPr id="21507"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43000" y="685800"/>
            <a:ext cx="4572000" cy="3429000"/>
          </a:xfrm>
          <a:ln/>
        </p:spPr>
      </p:sp>
      <p:sp>
        <p:nvSpPr>
          <p:cNvPr id="22531"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43000" y="685800"/>
            <a:ext cx="4572000" cy="3429000"/>
          </a:xfrm>
          <a:ln/>
        </p:spPr>
      </p:sp>
      <p:sp>
        <p:nvSpPr>
          <p:cNvPr id="22531"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43000" y="685800"/>
            <a:ext cx="4572000" cy="3429000"/>
          </a:xfrm>
          <a:ln/>
        </p:spPr>
      </p:sp>
      <p:sp>
        <p:nvSpPr>
          <p:cNvPr id="22531" name="Rectangle 3"/>
          <p:cNvSpPr>
            <a:spLocks noGrp="1" noChangeArrowheads="1"/>
          </p:cNvSpPr>
          <p:nvPr>
            <p:ph type="body" idx="1"/>
          </p:nvPr>
        </p:nvSpPr>
        <p:spPr>
          <a:xfrm>
            <a:off x="914508" y="4343144"/>
            <a:ext cx="5028986" cy="41150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A434C29-74B6-4B78-9796-A8CC00A8F39E}" type="datetimeFigureOut">
              <a:rPr lang="nl-NL" smtClean="0"/>
              <a:t>6-10-2013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4026028309"/>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A434C29-74B6-4B78-9796-A8CC00A8F39E}" type="datetimeFigureOut">
              <a:rPr lang="nl-NL" smtClean="0"/>
              <a:t>6-10-2013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2494726852"/>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A434C29-74B6-4B78-9796-A8CC00A8F39E}" type="datetimeFigureOut">
              <a:rPr lang="nl-NL" smtClean="0"/>
              <a:t>6-10-2013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1579188969"/>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A434C29-74B6-4B78-9796-A8CC00A8F39E}" type="datetimeFigureOut">
              <a:rPr lang="nl-NL" smtClean="0"/>
              <a:t>6-10-2013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2962881420"/>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A434C29-74B6-4B78-9796-A8CC00A8F39E}" type="datetimeFigureOut">
              <a:rPr lang="nl-NL" smtClean="0"/>
              <a:t>6-10-2013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3323060848"/>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A434C29-74B6-4B78-9796-A8CC00A8F39E}" type="datetimeFigureOut">
              <a:rPr lang="nl-NL" smtClean="0"/>
              <a:t>6-10-2013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2318052218"/>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A434C29-74B6-4B78-9796-A8CC00A8F39E}" type="datetimeFigureOut">
              <a:rPr lang="nl-NL" smtClean="0"/>
              <a:t>6-10-2013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3735060272"/>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A434C29-74B6-4B78-9796-A8CC00A8F39E}" type="datetimeFigureOut">
              <a:rPr lang="nl-NL" smtClean="0"/>
              <a:t>6-10-2013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2542059156"/>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A434C29-74B6-4B78-9796-A8CC00A8F39E}" type="datetimeFigureOut">
              <a:rPr lang="nl-NL" smtClean="0"/>
              <a:t>6-10-2013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837485972"/>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A434C29-74B6-4B78-9796-A8CC00A8F39E}" type="datetimeFigureOut">
              <a:rPr lang="nl-NL" smtClean="0"/>
              <a:t>6-10-2013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1964113379"/>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A434C29-74B6-4B78-9796-A8CC00A8F39E}" type="datetimeFigureOut">
              <a:rPr lang="nl-NL" smtClean="0"/>
              <a:t>6-10-2013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CE1A6AA-1A8C-4791-919D-5238EC19F622}" type="slidenum">
              <a:rPr lang="nl-NL" smtClean="0"/>
              <a:t>‹nr.›</a:t>
            </a:fld>
            <a:endParaRPr lang="nl-NL"/>
          </a:p>
        </p:txBody>
      </p:sp>
    </p:spTree>
    <p:extLst>
      <p:ext uri="{BB962C8B-B14F-4D97-AF65-F5344CB8AC3E}">
        <p14:creationId xmlns:p14="http://schemas.microsoft.com/office/powerpoint/2010/main" val="4097715478"/>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434C29-74B6-4B78-9796-A8CC00A8F39E}" type="datetimeFigureOut">
              <a:rPr lang="nl-NL" smtClean="0"/>
              <a:t>6-10-2013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E1A6AA-1A8C-4791-919D-5238EC19F622}" type="slidenum">
              <a:rPr lang="nl-NL" smtClean="0"/>
              <a:t>‹nr.›</a:t>
            </a:fld>
            <a:endParaRPr lang="nl-NL"/>
          </a:p>
        </p:txBody>
      </p:sp>
    </p:spTree>
    <p:extLst>
      <p:ext uri="{BB962C8B-B14F-4D97-AF65-F5344CB8AC3E}">
        <p14:creationId xmlns:p14="http://schemas.microsoft.com/office/powerpoint/2010/main" val="1714049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nl-NL" sz="4800" b="1" dirty="0" smtClean="0"/>
              <a:t/>
            </a:r>
            <a:br>
              <a:rPr lang="nl-NL" sz="4800" b="1" dirty="0" smtClean="0"/>
            </a:br>
            <a:r>
              <a:rPr lang="nl-NL" sz="4800" b="1" dirty="0" smtClean="0"/>
              <a:t>Portfolio	</a:t>
            </a:r>
            <a:br>
              <a:rPr lang="nl-NL" sz="4800" b="1" dirty="0" smtClean="0"/>
            </a:br>
            <a:r>
              <a:rPr lang="nl-NL" sz="4800" b="1" dirty="0" smtClean="0"/>
              <a:t/>
            </a:r>
            <a:br>
              <a:rPr lang="nl-NL" sz="4800" b="1" dirty="0" smtClean="0"/>
            </a:br>
            <a:endParaRPr lang="nl-NL" sz="2000" b="1" dirty="0" smtClean="0"/>
          </a:p>
        </p:txBody>
      </p:sp>
      <p:sp>
        <p:nvSpPr>
          <p:cNvPr id="3" name="Ondertitel 2"/>
          <p:cNvSpPr>
            <a:spLocks noGrp="1"/>
          </p:cNvSpPr>
          <p:nvPr>
            <p:ph type="subTitle" idx="1"/>
          </p:nvPr>
        </p:nvSpPr>
        <p:spPr/>
        <p:txBody>
          <a:bodyPr/>
          <a:lstStyle/>
          <a:p>
            <a:r>
              <a:rPr lang="nl-NL" dirty="0" smtClean="0"/>
              <a:t>LOB – onderdeel Beroep &amp; BPV</a:t>
            </a:r>
            <a:endParaRPr lang="nl-NL" dirty="0"/>
          </a:p>
        </p:txBody>
      </p:sp>
    </p:spTree>
    <p:extLst>
      <p:ext uri="{BB962C8B-B14F-4D97-AF65-F5344CB8AC3E}">
        <p14:creationId xmlns:p14="http://schemas.microsoft.com/office/powerpoint/2010/main" val="321885842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747713"/>
            <a:ext cx="4495800" cy="639762"/>
          </a:xfrm>
        </p:spPr>
        <p:txBody>
          <a:bodyPr>
            <a:normAutofit fontScale="90000"/>
          </a:bodyPr>
          <a:lstStyle/>
          <a:p>
            <a:pPr algn="l"/>
            <a:r>
              <a:rPr lang="nl-NL" sz="3600" b="1" dirty="0" smtClean="0"/>
              <a:t>En tot slot ….</a:t>
            </a:r>
          </a:p>
        </p:txBody>
      </p:sp>
      <p:sp>
        <p:nvSpPr>
          <p:cNvPr id="12291" name="Rectangle 3"/>
          <p:cNvSpPr>
            <a:spLocks noGrp="1" noChangeArrowheads="1"/>
          </p:cNvSpPr>
          <p:nvPr>
            <p:ph type="body" idx="1"/>
          </p:nvPr>
        </p:nvSpPr>
        <p:spPr>
          <a:xfrm>
            <a:off x="457200" y="2667000"/>
            <a:ext cx="8229600" cy="3429000"/>
          </a:xfrm>
        </p:spPr>
        <p:txBody>
          <a:bodyPr>
            <a:normAutofit/>
          </a:bodyPr>
          <a:lstStyle/>
          <a:p>
            <a:pPr>
              <a:lnSpc>
                <a:spcPct val="90000"/>
              </a:lnSpc>
              <a:buFontTx/>
              <a:buNone/>
            </a:pPr>
            <a:r>
              <a:rPr lang="nl-NL" sz="2800" b="1" dirty="0" smtClean="0"/>
              <a:t>Vragen ? </a:t>
            </a:r>
          </a:p>
          <a:p>
            <a:pPr>
              <a:lnSpc>
                <a:spcPct val="90000"/>
              </a:lnSpc>
              <a:buFontTx/>
              <a:buNone/>
            </a:pPr>
            <a:endParaRPr lang="nl-NL" sz="2800" b="1" dirty="0" smtClean="0"/>
          </a:p>
          <a:p>
            <a:pPr>
              <a:lnSpc>
                <a:spcPct val="90000"/>
              </a:lnSpc>
              <a:buFontTx/>
              <a:buNone/>
            </a:pPr>
            <a:r>
              <a:rPr lang="nl-NL" sz="2800" b="1" dirty="0" smtClean="0"/>
              <a:t>Zijn de doelen bereikt?</a:t>
            </a:r>
          </a:p>
          <a:p>
            <a:pPr>
              <a:lnSpc>
                <a:spcPct val="90000"/>
              </a:lnSpc>
              <a:buFontTx/>
              <a:buNone/>
            </a:pPr>
            <a:endParaRPr lang="nl-NL" sz="2800" b="1" dirty="0" smtClean="0"/>
          </a:p>
          <a:p>
            <a:pPr>
              <a:lnSpc>
                <a:spcPct val="90000"/>
              </a:lnSpc>
              <a:buFontTx/>
              <a:buNone/>
            </a:pPr>
            <a:r>
              <a:rPr lang="nl-NL" sz="2800" b="1" dirty="0" smtClean="0"/>
              <a:t>Huiswerk volgende les:          Portfolio af</a:t>
            </a:r>
            <a:endParaRPr lang="nl-NL" sz="2800" dirty="0" smtClean="0">
              <a:latin typeface="Comic Sans MS" pitchFamily="66" charset="0"/>
            </a:endParaRPr>
          </a:p>
        </p:txBody>
      </p:sp>
      <p:sp>
        <p:nvSpPr>
          <p:cNvPr id="12292" name="Line 4"/>
          <p:cNvSpPr>
            <a:spLocks noChangeShapeType="1"/>
          </p:cNvSpPr>
          <p:nvPr/>
        </p:nvSpPr>
        <p:spPr bwMode="auto">
          <a:xfrm>
            <a:off x="609600" y="1447800"/>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Tree>
    <p:extLst>
      <p:ext uri="{BB962C8B-B14F-4D97-AF65-F5344CB8AC3E}">
        <p14:creationId xmlns:p14="http://schemas.microsoft.com/office/powerpoint/2010/main" val="115617538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95288" y="1052513"/>
            <a:ext cx="4035425" cy="574675"/>
          </a:xfrm>
        </p:spPr>
        <p:txBody>
          <a:bodyPr>
            <a:normAutofit fontScale="90000"/>
          </a:bodyPr>
          <a:lstStyle/>
          <a:p>
            <a:pPr algn="l"/>
            <a:r>
              <a:rPr lang="nl-NL" sz="3200" b="1" dirty="0" smtClean="0"/>
              <a:t>Programma</a:t>
            </a:r>
          </a:p>
        </p:txBody>
      </p:sp>
      <p:sp>
        <p:nvSpPr>
          <p:cNvPr id="3075" name="Rectangle 3"/>
          <p:cNvSpPr>
            <a:spLocks noGrp="1" noChangeArrowheads="1"/>
          </p:cNvSpPr>
          <p:nvPr>
            <p:ph type="body" idx="1"/>
          </p:nvPr>
        </p:nvSpPr>
        <p:spPr>
          <a:xfrm>
            <a:off x="1094928" y="2057400"/>
            <a:ext cx="8229600" cy="3870325"/>
          </a:xfrm>
        </p:spPr>
        <p:txBody>
          <a:bodyPr>
            <a:normAutofit/>
          </a:bodyPr>
          <a:lstStyle/>
          <a:p>
            <a:pPr>
              <a:lnSpc>
                <a:spcPct val="90000"/>
              </a:lnSpc>
            </a:pPr>
            <a:r>
              <a:rPr lang="nl-NL" dirty="0" smtClean="0"/>
              <a:t>Doelen bespreken</a:t>
            </a:r>
          </a:p>
          <a:p>
            <a:pPr>
              <a:lnSpc>
                <a:spcPct val="90000"/>
              </a:lnSpc>
            </a:pPr>
            <a:r>
              <a:rPr lang="nl-NL" dirty="0" smtClean="0"/>
              <a:t>Wat is een portfolio?</a:t>
            </a:r>
          </a:p>
          <a:p>
            <a:pPr>
              <a:lnSpc>
                <a:spcPct val="90000"/>
              </a:lnSpc>
            </a:pPr>
            <a:r>
              <a:rPr lang="nl-NL" dirty="0" smtClean="0"/>
              <a:t>Waarom een portfolio?</a:t>
            </a:r>
          </a:p>
          <a:p>
            <a:pPr>
              <a:lnSpc>
                <a:spcPct val="90000"/>
              </a:lnSpc>
            </a:pPr>
            <a:r>
              <a:rPr lang="nl-NL" dirty="0" smtClean="0"/>
              <a:t>Hoe ziet een portfolio eruit?</a:t>
            </a:r>
          </a:p>
          <a:p>
            <a:pPr>
              <a:lnSpc>
                <a:spcPct val="90000"/>
              </a:lnSpc>
            </a:pPr>
            <a:r>
              <a:rPr lang="nl-NL" dirty="0" smtClean="0"/>
              <a:t>De inhoud van een portfolio</a:t>
            </a:r>
          </a:p>
        </p:txBody>
      </p:sp>
      <p:sp>
        <p:nvSpPr>
          <p:cNvPr id="3076" name="Line 4"/>
          <p:cNvSpPr>
            <a:spLocks noChangeShapeType="1"/>
          </p:cNvSpPr>
          <p:nvPr/>
        </p:nvSpPr>
        <p:spPr bwMode="auto">
          <a:xfrm>
            <a:off x="457200" y="990600"/>
            <a:ext cx="2590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Tree>
    <p:extLst>
      <p:ext uri="{BB962C8B-B14F-4D97-AF65-F5344CB8AC3E}">
        <p14:creationId xmlns:p14="http://schemas.microsoft.com/office/powerpoint/2010/main" val="239992080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9750" y="1196975"/>
            <a:ext cx="5400675" cy="574675"/>
          </a:xfrm>
        </p:spPr>
        <p:txBody>
          <a:bodyPr>
            <a:normAutofit fontScale="90000"/>
          </a:bodyPr>
          <a:lstStyle/>
          <a:p>
            <a:pPr algn="l"/>
            <a:r>
              <a:rPr lang="nl-NL" sz="3200" b="1" dirty="0" smtClean="0"/>
              <a:t>Doelen</a:t>
            </a:r>
            <a:endParaRPr lang="nl-NL" sz="3600" b="1" dirty="0" smtClean="0"/>
          </a:p>
        </p:txBody>
      </p:sp>
      <p:sp>
        <p:nvSpPr>
          <p:cNvPr id="4099" name="Rectangle 3"/>
          <p:cNvSpPr>
            <a:spLocks noGrp="1" noChangeArrowheads="1"/>
          </p:cNvSpPr>
          <p:nvPr>
            <p:ph type="body" idx="1"/>
          </p:nvPr>
        </p:nvSpPr>
        <p:spPr>
          <a:xfrm>
            <a:off x="323850" y="2205038"/>
            <a:ext cx="8229600" cy="3733800"/>
          </a:xfrm>
        </p:spPr>
        <p:txBody>
          <a:bodyPr>
            <a:normAutofit/>
          </a:bodyPr>
          <a:lstStyle/>
          <a:p>
            <a:pPr lvl="0"/>
            <a:r>
              <a:rPr lang="nl-NL" dirty="0" smtClean="0"/>
              <a:t>Je weet </a:t>
            </a:r>
            <a:r>
              <a:rPr lang="nl-NL" dirty="0"/>
              <a:t>wat een portfolio is en kan dit uitleggen aan </a:t>
            </a:r>
            <a:r>
              <a:rPr lang="nl-NL" dirty="0" smtClean="0"/>
              <a:t>iemand anders.</a:t>
            </a:r>
          </a:p>
          <a:p>
            <a:pPr lvl="0"/>
            <a:r>
              <a:rPr lang="nl-NL" dirty="0" smtClean="0"/>
              <a:t>Je weet waarom je een portfolio maakt. </a:t>
            </a:r>
          </a:p>
          <a:p>
            <a:pPr lvl="0"/>
            <a:r>
              <a:rPr lang="nl-NL" dirty="0" smtClean="0"/>
              <a:t>Je weet wat er in een portfolio moet.</a:t>
            </a:r>
          </a:p>
          <a:p>
            <a:pPr lvl="0"/>
            <a:r>
              <a:rPr lang="nl-NL" dirty="0" smtClean="0"/>
              <a:t>Je kunt aan de slag met het maken van een portfolio. </a:t>
            </a:r>
          </a:p>
          <a:p>
            <a:pPr lvl="0"/>
            <a:endParaRPr lang="nl-NL" b="1" dirty="0" smtClean="0"/>
          </a:p>
        </p:txBody>
      </p:sp>
      <p:sp>
        <p:nvSpPr>
          <p:cNvPr id="4100" name="Line 5"/>
          <p:cNvSpPr>
            <a:spLocks noChangeShapeType="1"/>
          </p:cNvSpPr>
          <p:nvPr/>
        </p:nvSpPr>
        <p:spPr bwMode="auto">
          <a:xfrm>
            <a:off x="685800" y="1295400"/>
            <a:ext cx="441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Tree>
    <p:extLst>
      <p:ext uri="{BB962C8B-B14F-4D97-AF65-F5344CB8AC3E}">
        <p14:creationId xmlns:p14="http://schemas.microsoft.com/office/powerpoint/2010/main" val="429040106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8313" y="1125538"/>
            <a:ext cx="5400675" cy="574675"/>
          </a:xfrm>
        </p:spPr>
        <p:txBody>
          <a:bodyPr>
            <a:normAutofit fontScale="90000"/>
          </a:bodyPr>
          <a:lstStyle/>
          <a:p>
            <a:pPr algn="l"/>
            <a:r>
              <a:rPr lang="nl-NL" sz="3600" b="1" dirty="0" smtClean="0"/>
              <a:t>Wat is een portfolio?</a:t>
            </a:r>
          </a:p>
        </p:txBody>
      </p:sp>
      <p:sp>
        <p:nvSpPr>
          <p:cNvPr id="5123" name="Rectangle 3"/>
          <p:cNvSpPr>
            <a:spLocks noGrp="1" noChangeArrowheads="1"/>
          </p:cNvSpPr>
          <p:nvPr>
            <p:ph type="body" idx="1"/>
          </p:nvPr>
        </p:nvSpPr>
        <p:spPr>
          <a:xfrm>
            <a:off x="457200" y="1981200"/>
            <a:ext cx="8229600" cy="4373563"/>
          </a:xfrm>
        </p:spPr>
        <p:txBody>
          <a:bodyPr>
            <a:normAutofit/>
          </a:bodyPr>
          <a:lstStyle/>
          <a:p>
            <a:r>
              <a:rPr lang="nl-NL" sz="3600" dirty="0" smtClean="0"/>
              <a:t>Wat denken jullie?</a:t>
            </a:r>
            <a:endParaRPr lang="nl-NL" sz="3600" dirty="0"/>
          </a:p>
          <a:p>
            <a:endParaRPr lang="nl-NL" sz="3600" dirty="0" smtClean="0"/>
          </a:p>
          <a:p>
            <a:r>
              <a:rPr lang="nl-NL" sz="3600" dirty="0" smtClean="0"/>
              <a:t>Een map waarin je beschrijft:</a:t>
            </a:r>
          </a:p>
          <a:p>
            <a:pPr lvl="1"/>
            <a:r>
              <a:rPr lang="nl-NL" sz="3200" dirty="0" smtClean="0"/>
              <a:t>Wat je kan</a:t>
            </a:r>
          </a:p>
          <a:p>
            <a:pPr lvl="1"/>
            <a:r>
              <a:rPr lang="nl-NL" sz="3200" dirty="0" smtClean="0"/>
              <a:t>Waaruit dat blijkt</a:t>
            </a:r>
          </a:p>
          <a:p>
            <a:pPr lvl="1"/>
            <a:r>
              <a:rPr lang="nl-NL" sz="3200" dirty="0" smtClean="0"/>
              <a:t>Hoe je jezelf verder wilt ontwikkelen</a:t>
            </a:r>
          </a:p>
        </p:txBody>
      </p:sp>
      <p:sp>
        <p:nvSpPr>
          <p:cNvPr id="5124" name="Line 5"/>
          <p:cNvSpPr>
            <a:spLocks noChangeShapeType="1"/>
          </p:cNvSpPr>
          <p:nvPr/>
        </p:nvSpPr>
        <p:spPr bwMode="auto">
          <a:xfrm>
            <a:off x="609600" y="1143000"/>
            <a:ext cx="434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Tree>
    <p:extLst>
      <p:ext uri="{BB962C8B-B14F-4D97-AF65-F5344CB8AC3E}">
        <p14:creationId xmlns:p14="http://schemas.microsoft.com/office/powerpoint/2010/main" val="26587129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2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9750" y="765175"/>
            <a:ext cx="7200602" cy="762000"/>
          </a:xfrm>
        </p:spPr>
        <p:txBody>
          <a:bodyPr>
            <a:noAutofit/>
          </a:bodyPr>
          <a:lstStyle/>
          <a:p>
            <a:r>
              <a:rPr lang="nl-NL" sz="3600" b="1" dirty="0" smtClean="0"/>
              <a:t>Waarom maak je een portfolio? </a:t>
            </a:r>
          </a:p>
        </p:txBody>
      </p:sp>
      <p:sp>
        <p:nvSpPr>
          <p:cNvPr id="9219" name="Rectangle 3"/>
          <p:cNvSpPr>
            <a:spLocks noGrp="1" noChangeArrowheads="1"/>
          </p:cNvSpPr>
          <p:nvPr>
            <p:ph type="body" idx="1"/>
          </p:nvPr>
        </p:nvSpPr>
        <p:spPr>
          <a:xfrm>
            <a:off x="395288" y="1628775"/>
            <a:ext cx="8229600" cy="4565650"/>
          </a:xfrm>
        </p:spPr>
        <p:txBody>
          <a:bodyPr>
            <a:noAutofit/>
          </a:bodyPr>
          <a:lstStyle/>
          <a:p>
            <a:r>
              <a:rPr lang="nl-NL" dirty="0" smtClean="0"/>
              <a:t>Wat denken jullie?</a:t>
            </a:r>
          </a:p>
          <a:p>
            <a:endParaRPr lang="nl-NL" dirty="0"/>
          </a:p>
          <a:p>
            <a:pPr lvl="0"/>
            <a:r>
              <a:rPr lang="nl-NL" dirty="0"/>
              <a:t>Je kunt je (toekomstig) leidinggevende/stagebegeleider laten zien wat je hebt geleerd en wat je in je mars hebt</a:t>
            </a:r>
            <a:r>
              <a:rPr lang="nl-NL" dirty="0" smtClean="0"/>
              <a:t>.</a:t>
            </a:r>
          </a:p>
          <a:p>
            <a:pPr lvl="0"/>
            <a:endParaRPr lang="nl-NL" sz="1800" dirty="0" smtClean="0"/>
          </a:p>
          <a:p>
            <a:pPr lvl="0"/>
            <a:r>
              <a:rPr lang="nl-NL" dirty="0" smtClean="0"/>
              <a:t>Het </a:t>
            </a:r>
            <a:r>
              <a:rPr lang="nl-NL" dirty="0"/>
              <a:t>helpt je om na te denken (reflecteren) wat je bereikt hebt en wat je in de komende tijd wilt leren.</a:t>
            </a:r>
          </a:p>
          <a:p>
            <a:endParaRPr lang="nl-NL" dirty="0" smtClean="0"/>
          </a:p>
        </p:txBody>
      </p:sp>
      <p:sp>
        <p:nvSpPr>
          <p:cNvPr id="9220" name="Line 4"/>
          <p:cNvSpPr>
            <a:spLocks noChangeShapeType="1"/>
          </p:cNvSpPr>
          <p:nvPr/>
        </p:nvSpPr>
        <p:spPr bwMode="auto">
          <a:xfrm>
            <a:off x="838200" y="1295400"/>
            <a:ext cx="2362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Tree>
    <p:extLst>
      <p:ext uri="{BB962C8B-B14F-4D97-AF65-F5344CB8AC3E}">
        <p14:creationId xmlns:p14="http://schemas.microsoft.com/office/powerpoint/2010/main" val="351644388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339752" y="381000"/>
            <a:ext cx="6238007" cy="609600"/>
          </a:xfrm>
        </p:spPr>
        <p:txBody>
          <a:bodyPr>
            <a:noAutofit/>
          </a:bodyPr>
          <a:lstStyle/>
          <a:p>
            <a:pPr algn="l"/>
            <a:r>
              <a:rPr lang="nl-NL" sz="4000" b="1" dirty="0" smtClean="0"/>
              <a:t>Hoe ziet een portfolio eruit? </a:t>
            </a:r>
            <a:endParaRPr lang="nl-NL" sz="4000" dirty="0" smtClean="0"/>
          </a:p>
        </p:txBody>
      </p:sp>
      <p:sp>
        <p:nvSpPr>
          <p:cNvPr id="9219" name="Rectangle 3"/>
          <p:cNvSpPr>
            <a:spLocks noGrp="1" noChangeArrowheads="1"/>
          </p:cNvSpPr>
          <p:nvPr>
            <p:ph type="body" idx="1"/>
          </p:nvPr>
        </p:nvSpPr>
        <p:spPr>
          <a:xfrm>
            <a:off x="1010344" y="1628775"/>
            <a:ext cx="8458200" cy="4608513"/>
          </a:xfrm>
        </p:spPr>
        <p:txBody>
          <a:bodyPr>
            <a:noAutofit/>
          </a:bodyPr>
          <a:lstStyle/>
          <a:p>
            <a:pPr>
              <a:lnSpc>
                <a:spcPct val="90000"/>
              </a:lnSpc>
              <a:defRPr/>
            </a:pPr>
            <a:r>
              <a:rPr lang="en-US" dirty="0" err="1" smtClean="0"/>
              <a:t>Netjes</a:t>
            </a:r>
            <a:r>
              <a:rPr lang="en-US" dirty="0" smtClean="0"/>
              <a:t> en </a:t>
            </a:r>
            <a:r>
              <a:rPr lang="en-US" dirty="0" err="1" smtClean="0"/>
              <a:t>verzorgd</a:t>
            </a:r>
            <a:endParaRPr lang="en-US" dirty="0" smtClean="0"/>
          </a:p>
          <a:p>
            <a:pPr>
              <a:lnSpc>
                <a:spcPct val="90000"/>
              </a:lnSpc>
              <a:defRPr/>
            </a:pPr>
            <a:r>
              <a:rPr lang="en-US" dirty="0" smtClean="0"/>
              <a:t>Map 4-rings</a:t>
            </a:r>
          </a:p>
          <a:p>
            <a:pPr>
              <a:lnSpc>
                <a:spcPct val="90000"/>
              </a:lnSpc>
              <a:defRPr/>
            </a:pPr>
            <a:r>
              <a:rPr lang="en-US" dirty="0" smtClean="0"/>
              <a:t>In het begin </a:t>
            </a:r>
            <a:r>
              <a:rPr lang="en-US" dirty="0" err="1" smtClean="0"/>
              <a:t>vrij</a:t>
            </a:r>
            <a:r>
              <a:rPr lang="en-US" dirty="0" smtClean="0"/>
              <a:t> </a:t>
            </a:r>
            <a:r>
              <a:rPr lang="en-US" dirty="0" err="1" smtClean="0"/>
              <a:t>leeg</a:t>
            </a:r>
            <a:r>
              <a:rPr lang="en-US" dirty="0" smtClean="0">
                <a:sym typeface="Wingdings" panose="05000000000000000000" pitchFamily="2" charset="2"/>
              </a:rPr>
              <a:t> </a:t>
            </a:r>
            <a:r>
              <a:rPr lang="en-US" dirty="0" smtClean="0">
                <a:sym typeface="Wingdings" panose="05000000000000000000" pitchFamily="2" charset="2"/>
              </a:rPr>
              <a:t>maar </a:t>
            </a:r>
            <a:r>
              <a:rPr lang="en-US" dirty="0" err="1" smtClean="0">
                <a:sym typeface="Wingdings" panose="05000000000000000000" pitchFamily="2" charset="2"/>
              </a:rPr>
              <a:t>deze</a:t>
            </a:r>
            <a:r>
              <a:rPr lang="en-US" dirty="0" smtClean="0">
                <a:sym typeface="Wingdings" panose="05000000000000000000" pitchFamily="2" charset="2"/>
              </a:rPr>
              <a:t> </a:t>
            </a:r>
            <a:r>
              <a:rPr lang="en-US" dirty="0" err="1" smtClean="0">
                <a:sym typeface="Wingdings" panose="05000000000000000000" pitchFamily="2" charset="2"/>
              </a:rPr>
              <a:t>wordt</a:t>
            </a:r>
            <a:r>
              <a:rPr lang="en-US" dirty="0" smtClean="0">
                <a:sym typeface="Wingdings" panose="05000000000000000000" pitchFamily="2" charset="2"/>
              </a:rPr>
              <a:t> </a:t>
            </a:r>
            <a:r>
              <a:rPr lang="en-US" dirty="0" smtClean="0">
                <a:sym typeface="Wingdings" panose="05000000000000000000" pitchFamily="2" charset="2"/>
              </a:rPr>
              <a:t>steeds </a:t>
            </a:r>
            <a:r>
              <a:rPr lang="en-US" dirty="0" err="1" smtClean="0">
                <a:sym typeface="Wingdings" panose="05000000000000000000" pitchFamily="2" charset="2"/>
              </a:rPr>
              <a:t>voller</a:t>
            </a:r>
            <a:endParaRPr lang="en-US" dirty="0" smtClean="0"/>
          </a:p>
          <a:p>
            <a:pPr>
              <a:lnSpc>
                <a:spcPct val="90000"/>
              </a:lnSpc>
              <a:defRPr/>
            </a:pPr>
            <a:r>
              <a:rPr lang="en-US" dirty="0" err="1" smtClean="0"/>
              <a:t>Minimaal</a:t>
            </a:r>
            <a:r>
              <a:rPr lang="en-US" dirty="0" smtClean="0"/>
              <a:t> 6 </a:t>
            </a:r>
            <a:r>
              <a:rPr lang="en-US" dirty="0" err="1" smtClean="0"/>
              <a:t>tabbladen</a:t>
            </a:r>
            <a:r>
              <a:rPr lang="en-US" dirty="0" smtClean="0"/>
              <a:t>:</a:t>
            </a:r>
          </a:p>
          <a:p>
            <a:pPr marL="1371600" lvl="2" indent="-457200">
              <a:lnSpc>
                <a:spcPct val="90000"/>
              </a:lnSpc>
              <a:buAutoNum type="arabicPeriod"/>
              <a:defRPr/>
            </a:pPr>
            <a:r>
              <a:rPr lang="en-US" dirty="0" err="1" smtClean="0"/>
              <a:t>Persoonlijk</a:t>
            </a:r>
            <a:endParaRPr lang="en-US" dirty="0" smtClean="0"/>
          </a:p>
          <a:p>
            <a:pPr marL="1371600" lvl="2" indent="-457200">
              <a:lnSpc>
                <a:spcPct val="90000"/>
              </a:lnSpc>
              <a:buAutoNum type="arabicPeriod"/>
              <a:defRPr/>
            </a:pPr>
            <a:r>
              <a:rPr lang="en-US" dirty="0" err="1" smtClean="0"/>
              <a:t>Etalage</a:t>
            </a:r>
            <a:endParaRPr lang="en-US" dirty="0" smtClean="0"/>
          </a:p>
          <a:p>
            <a:pPr marL="1371600" lvl="2" indent="-457200">
              <a:lnSpc>
                <a:spcPct val="90000"/>
              </a:lnSpc>
              <a:buAutoNum type="arabicPeriod"/>
              <a:defRPr/>
            </a:pPr>
            <a:r>
              <a:rPr lang="en-US" dirty="0" err="1" smtClean="0"/>
              <a:t>Persoonlijke</a:t>
            </a:r>
            <a:r>
              <a:rPr lang="en-US" dirty="0" smtClean="0"/>
              <a:t> </a:t>
            </a:r>
            <a:r>
              <a:rPr lang="en-US" dirty="0" err="1" smtClean="0"/>
              <a:t>ontwikkeling</a:t>
            </a:r>
            <a:endParaRPr lang="en-US" dirty="0" smtClean="0"/>
          </a:p>
          <a:p>
            <a:pPr marL="1371600" lvl="2" indent="-457200">
              <a:lnSpc>
                <a:spcPct val="90000"/>
              </a:lnSpc>
              <a:buAutoNum type="arabicPeriod"/>
              <a:defRPr/>
            </a:pPr>
            <a:r>
              <a:rPr lang="en-US" dirty="0" err="1" smtClean="0"/>
              <a:t>Bewijzen</a:t>
            </a:r>
            <a:r>
              <a:rPr lang="en-US" dirty="0" smtClean="0"/>
              <a:t> BPV</a:t>
            </a:r>
          </a:p>
          <a:p>
            <a:pPr marL="1371600" lvl="2" indent="-457200">
              <a:lnSpc>
                <a:spcPct val="90000"/>
              </a:lnSpc>
              <a:buAutoNum type="arabicPeriod"/>
              <a:defRPr/>
            </a:pPr>
            <a:r>
              <a:rPr lang="en-US" dirty="0" err="1" smtClean="0"/>
              <a:t>Bewijzen</a:t>
            </a:r>
            <a:r>
              <a:rPr lang="en-US" dirty="0" smtClean="0"/>
              <a:t> school</a:t>
            </a:r>
          </a:p>
          <a:p>
            <a:pPr marL="1371600" lvl="2" indent="-457200">
              <a:lnSpc>
                <a:spcPct val="90000"/>
              </a:lnSpc>
              <a:buAutoNum type="arabicPeriod"/>
              <a:defRPr/>
            </a:pPr>
            <a:r>
              <a:rPr lang="en-US" dirty="0" err="1" smtClean="0"/>
              <a:t>Producten</a:t>
            </a:r>
            <a:r>
              <a:rPr lang="en-US" dirty="0" smtClean="0"/>
              <a:t> LOB</a:t>
            </a:r>
          </a:p>
        </p:txBody>
      </p:sp>
      <p:sp>
        <p:nvSpPr>
          <p:cNvPr id="10244" name="Line 4"/>
          <p:cNvSpPr>
            <a:spLocks noChangeShapeType="1"/>
          </p:cNvSpPr>
          <p:nvPr/>
        </p:nvSpPr>
        <p:spPr bwMode="auto">
          <a:xfrm>
            <a:off x="457200" y="9906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Tree>
    <p:extLst>
      <p:ext uri="{BB962C8B-B14F-4D97-AF65-F5344CB8AC3E}">
        <p14:creationId xmlns:p14="http://schemas.microsoft.com/office/powerpoint/2010/main" val="35030565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057400" y="404813"/>
            <a:ext cx="6907088" cy="609600"/>
          </a:xfrm>
        </p:spPr>
        <p:txBody>
          <a:bodyPr>
            <a:noAutofit/>
          </a:bodyPr>
          <a:lstStyle/>
          <a:p>
            <a:pPr algn="l"/>
            <a:r>
              <a:rPr lang="nl-NL" sz="3600" b="1" dirty="0" smtClean="0"/>
              <a:t>Wat staat er achter ieder tabblad? </a:t>
            </a:r>
            <a:endParaRPr lang="nl-NL" sz="3600" dirty="0" smtClean="0"/>
          </a:p>
        </p:txBody>
      </p:sp>
      <p:sp>
        <p:nvSpPr>
          <p:cNvPr id="11268" name="Line 4"/>
          <p:cNvSpPr>
            <a:spLocks noChangeShapeType="1"/>
          </p:cNvSpPr>
          <p:nvPr/>
        </p:nvSpPr>
        <p:spPr bwMode="auto">
          <a:xfrm>
            <a:off x="457200" y="9906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 name="Tijdelijke aanduiding voor inhoud 1"/>
          <p:cNvSpPr>
            <a:spLocks noGrp="1"/>
          </p:cNvSpPr>
          <p:nvPr>
            <p:ph idx="1"/>
          </p:nvPr>
        </p:nvSpPr>
        <p:spPr/>
        <p:txBody>
          <a:bodyPr/>
          <a:lstStyle/>
          <a:p>
            <a:pPr marL="0" indent="0">
              <a:buNone/>
            </a:pPr>
            <a:r>
              <a:rPr lang="nl-NL" dirty="0" smtClean="0"/>
              <a:t>Opdracht:</a:t>
            </a:r>
          </a:p>
          <a:p>
            <a:pPr marL="514350" indent="-514350">
              <a:buAutoNum type="arabicPeriod"/>
            </a:pPr>
            <a:r>
              <a:rPr lang="nl-NL" dirty="0" smtClean="0"/>
              <a:t>Bedenk eerst voor jezelf wat er achter ieder tabblad staat en schrijf dit op. </a:t>
            </a:r>
          </a:p>
          <a:p>
            <a:pPr marL="514350" indent="-514350">
              <a:buAutoNum type="arabicPeriod"/>
            </a:pPr>
            <a:r>
              <a:rPr lang="nl-NL" dirty="0" smtClean="0"/>
              <a:t>Na 2 minuten bespreek je dit met een klasgenoot. Maak samen een uitgebreide lijst.</a:t>
            </a:r>
          </a:p>
          <a:p>
            <a:pPr marL="514350" indent="-514350">
              <a:buAutoNum type="arabicPeriod"/>
            </a:pPr>
            <a:r>
              <a:rPr lang="nl-NL" dirty="0" smtClean="0"/>
              <a:t>Bespreek nu klassikaal wat jullie denken dat er achter ieder tabblad staat. </a:t>
            </a:r>
            <a:endParaRPr lang="nl-NL" dirty="0"/>
          </a:p>
        </p:txBody>
      </p:sp>
    </p:spTree>
    <p:extLst>
      <p:ext uri="{BB962C8B-B14F-4D97-AF65-F5344CB8AC3E}">
        <p14:creationId xmlns:p14="http://schemas.microsoft.com/office/powerpoint/2010/main" val="347382492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057400" y="404813"/>
            <a:ext cx="6907088" cy="609600"/>
          </a:xfrm>
        </p:spPr>
        <p:txBody>
          <a:bodyPr>
            <a:noAutofit/>
          </a:bodyPr>
          <a:lstStyle/>
          <a:p>
            <a:pPr algn="l"/>
            <a:r>
              <a:rPr lang="nl-NL" sz="3600" b="1" dirty="0" smtClean="0"/>
              <a:t>Wat staat er achter ieder tabblad? </a:t>
            </a:r>
            <a:endParaRPr lang="nl-NL" sz="3600" dirty="0" smtClean="0"/>
          </a:p>
        </p:txBody>
      </p:sp>
      <p:sp>
        <p:nvSpPr>
          <p:cNvPr id="11268" name="Line 4"/>
          <p:cNvSpPr>
            <a:spLocks noChangeShapeType="1"/>
          </p:cNvSpPr>
          <p:nvPr/>
        </p:nvSpPr>
        <p:spPr bwMode="auto">
          <a:xfrm>
            <a:off x="457200" y="9906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graphicFrame>
        <p:nvGraphicFramePr>
          <p:cNvPr id="3" name="Tijdelijke aanduiding voor inhoud 2"/>
          <p:cNvGraphicFramePr>
            <a:graphicFrameLocks noGrp="1"/>
          </p:cNvGraphicFramePr>
          <p:nvPr>
            <p:ph idx="1"/>
          </p:nvPr>
        </p:nvGraphicFramePr>
        <p:xfrm>
          <a:off x="1623267" y="1600042"/>
          <a:ext cx="5897466" cy="4526209"/>
        </p:xfrm>
        <a:graphic>
          <a:graphicData uri="http://schemas.openxmlformats.org/drawingml/2006/table">
            <a:tbl>
              <a:tblPr firstRow="1" firstCol="1" bandRow="1">
                <a:tableStyleId>{5C22544A-7EE6-4342-B048-85BDC9FD1C3A}</a:tableStyleId>
              </a:tblPr>
              <a:tblGrid>
                <a:gridCol w="673053"/>
                <a:gridCol w="1195621"/>
                <a:gridCol w="4028792"/>
              </a:tblGrid>
              <a:tr h="335256">
                <a:tc>
                  <a:txBody>
                    <a:bodyPr/>
                    <a:lstStyle/>
                    <a:p>
                      <a:pPr>
                        <a:spcAft>
                          <a:spcPts val="0"/>
                        </a:spcAft>
                      </a:pPr>
                      <a:r>
                        <a:rPr lang="nl-NL" sz="1100">
                          <a:effectLst/>
                        </a:rPr>
                        <a:t>Tabblad</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Wat</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Inhoud</a:t>
                      </a:r>
                      <a:endParaRPr lang="nl-NL" sz="1000">
                        <a:solidFill>
                          <a:srgbClr val="000000"/>
                        </a:solidFill>
                        <a:effectLst/>
                        <a:latin typeface="Arial"/>
                        <a:ea typeface="Calibri"/>
                        <a:cs typeface="Times New Roman"/>
                      </a:endParaRPr>
                    </a:p>
                  </a:txBody>
                  <a:tcPr marL="68575" marR="68575" marT="0" marB="0"/>
                </a:tc>
              </a:tr>
              <a:tr h="335256">
                <a:tc>
                  <a:txBody>
                    <a:bodyPr/>
                    <a:lstStyle/>
                    <a:p>
                      <a:pPr>
                        <a:spcAft>
                          <a:spcPts val="0"/>
                        </a:spcAft>
                      </a:pPr>
                      <a:r>
                        <a:rPr lang="nl-NL" sz="1100">
                          <a:effectLst/>
                        </a:rPr>
                        <a:t>1</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Persoonlijke gegevens</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Curriculum vitae</a:t>
                      </a:r>
                      <a:endParaRPr lang="nl-NL" sz="1000">
                        <a:solidFill>
                          <a:srgbClr val="000000"/>
                        </a:solidFill>
                        <a:effectLst/>
                        <a:latin typeface="Arial"/>
                        <a:ea typeface="Calibri"/>
                        <a:cs typeface="Times New Roman"/>
                      </a:endParaRPr>
                    </a:p>
                  </a:txBody>
                  <a:tcPr marL="68575" marR="68575" marT="0" marB="0"/>
                </a:tc>
              </a:tr>
              <a:tr h="502885">
                <a:tc>
                  <a:txBody>
                    <a:bodyPr/>
                    <a:lstStyle/>
                    <a:p>
                      <a:pPr>
                        <a:spcAft>
                          <a:spcPts val="0"/>
                        </a:spcAft>
                      </a:pPr>
                      <a:r>
                        <a:rPr lang="nl-NL" sz="1100">
                          <a:effectLst/>
                        </a:rPr>
                        <a:t>2</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Etalage</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Producten of zaken waar je trots op bent (privé, werk, school).</a:t>
                      </a:r>
                      <a:endParaRPr lang="nl-NL" sz="1000">
                        <a:effectLst/>
                      </a:endParaRPr>
                    </a:p>
                    <a:p>
                      <a:pPr>
                        <a:spcAft>
                          <a:spcPts val="0"/>
                        </a:spcAft>
                      </a:pPr>
                      <a:r>
                        <a:rPr lang="nl-NL" sz="1100">
                          <a:effectLst/>
                        </a:rPr>
                        <a:t>Hier zitten je beste ‘werken’ in en geven je toekomstig werkgever een goed beeld van jouw kwaliteiten. </a:t>
                      </a:r>
                      <a:endParaRPr lang="nl-NL" sz="1000">
                        <a:solidFill>
                          <a:srgbClr val="000000"/>
                        </a:solidFill>
                        <a:effectLst/>
                        <a:latin typeface="Arial"/>
                        <a:ea typeface="Calibri"/>
                        <a:cs typeface="Times New Roman"/>
                      </a:endParaRPr>
                    </a:p>
                  </a:txBody>
                  <a:tcPr marL="68575" marR="68575" marT="0" marB="0"/>
                </a:tc>
              </a:tr>
              <a:tr h="1005769">
                <a:tc>
                  <a:txBody>
                    <a:bodyPr/>
                    <a:lstStyle/>
                    <a:p>
                      <a:pPr>
                        <a:spcAft>
                          <a:spcPts val="0"/>
                        </a:spcAft>
                      </a:pPr>
                      <a:r>
                        <a:rPr lang="nl-NL" sz="1100">
                          <a:effectLst/>
                        </a:rPr>
                        <a:t>3</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Persoonlijke (ontwikkeling)</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Producten die laten zien wie jij bent, welke kwaliteiten je hebt, waar je je in moet ontwikkelen zoals:</a:t>
                      </a:r>
                      <a:endParaRPr lang="nl-NL" sz="1000">
                        <a:effectLst/>
                      </a:endParaRPr>
                    </a:p>
                    <a:p>
                      <a:pPr marL="342900" lvl="0" indent="-342900">
                        <a:spcAft>
                          <a:spcPts val="0"/>
                        </a:spcAft>
                        <a:buFont typeface="Arial"/>
                        <a:buChar char="-"/>
                      </a:pPr>
                      <a:r>
                        <a:rPr lang="nl-NL" sz="1100">
                          <a:effectLst/>
                        </a:rPr>
                        <a:t>Actueel web uit competentiescan</a:t>
                      </a:r>
                      <a:endParaRPr lang="nl-NL" sz="1000">
                        <a:effectLst/>
                      </a:endParaRPr>
                    </a:p>
                    <a:p>
                      <a:pPr marL="342900" lvl="0" indent="-342900">
                        <a:spcAft>
                          <a:spcPts val="0"/>
                        </a:spcAft>
                        <a:buFont typeface="Arial"/>
                        <a:buChar char="-"/>
                      </a:pPr>
                      <a:r>
                        <a:rPr lang="nl-NL" sz="1100">
                          <a:effectLst/>
                        </a:rPr>
                        <a:t>SMART leerdoelen</a:t>
                      </a:r>
                      <a:endParaRPr lang="nl-NL" sz="1000">
                        <a:effectLst/>
                      </a:endParaRPr>
                    </a:p>
                    <a:p>
                      <a:pPr marL="342900" lvl="0" indent="-342900">
                        <a:spcAft>
                          <a:spcPts val="0"/>
                        </a:spcAft>
                        <a:buFont typeface="Arial"/>
                        <a:buChar char="-"/>
                      </a:pPr>
                      <a:r>
                        <a:rPr lang="nl-NL" sz="1100">
                          <a:effectLst/>
                        </a:rPr>
                        <a:t>Uitslag Belbin teamrollen</a:t>
                      </a:r>
                      <a:endParaRPr lang="nl-NL" sz="1000">
                        <a:effectLst/>
                      </a:endParaRPr>
                    </a:p>
                    <a:p>
                      <a:pPr marL="342900" lvl="0" indent="-342900">
                        <a:spcAft>
                          <a:spcPts val="0"/>
                        </a:spcAft>
                        <a:buFont typeface="Arial"/>
                        <a:buChar char="-"/>
                      </a:pPr>
                      <a:r>
                        <a:rPr lang="nl-NL" sz="1100">
                          <a:effectLst/>
                        </a:rPr>
                        <a:t>Verslag van het POP gesprek met je coach</a:t>
                      </a:r>
                      <a:endParaRPr lang="nl-NL" sz="1000">
                        <a:solidFill>
                          <a:srgbClr val="000000"/>
                        </a:solidFill>
                        <a:effectLst/>
                        <a:latin typeface="Arial"/>
                        <a:ea typeface="Calibri"/>
                        <a:cs typeface="Times New Roman"/>
                      </a:endParaRPr>
                    </a:p>
                  </a:txBody>
                  <a:tcPr marL="68575" marR="68575" marT="0" marB="0"/>
                </a:tc>
              </a:tr>
              <a:tr h="670513">
                <a:tc>
                  <a:txBody>
                    <a:bodyPr/>
                    <a:lstStyle/>
                    <a:p>
                      <a:pPr>
                        <a:spcAft>
                          <a:spcPts val="0"/>
                        </a:spcAft>
                      </a:pPr>
                      <a:r>
                        <a:rPr lang="nl-NL" sz="1100">
                          <a:effectLst/>
                        </a:rPr>
                        <a:t>4</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Bewijzen BPV</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Een dossier met bewijzen </a:t>
                      </a:r>
                      <a:r>
                        <a:rPr lang="nl-NL" sz="1100" u="sng">
                          <a:effectLst/>
                        </a:rPr>
                        <a:t>per</a:t>
                      </a:r>
                      <a:r>
                        <a:rPr lang="nl-NL" sz="1100">
                          <a:effectLst/>
                        </a:rPr>
                        <a:t> BPV periode zoals:</a:t>
                      </a:r>
                      <a:endParaRPr lang="nl-NL" sz="1000">
                        <a:effectLst/>
                      </a:endParaRPr>
                    </a:p>
                    <a:p>
                      <a:pPr marL="342900" lvl="0" indent="-342900">
                        <a:spcAft>
                          <a:spcPts val="0"/>
                        </a:spcAft>
                        <a:buFont typeface="Arial"/>
                        <a:buChar char="-"/>
                      </a:pPr>
                      <a:r>
                        <a:rPr lang="nl-NL" sz="1100">
                          <a:effectLst/>
                        </a:rPr>
                        <a:t>POK</a:t>
                      </a:r>
                      <a:endParaRPr lang="nl-NL" sz="1000">
                        <a:effectLst/>
                      </a:endParaRPr>
                    </a:p>
                    <a:p>
                      <a:pPr marL="342900" lvl="0" indent="-342900">
                        <a:spcAft>
                          <a:spcPts val="0"/>
                        </a:spcAft>
                        <a:buFont typeface="Arial"/>
                        <a:buChar char="-"/>
                      </a:pPr>
                      <a:r>
                        <a:rPr lang="nl-NL" sz="1100">
                          <a:effectLst/>
                        </a:rPr>
                        <a:t>Dagenoverzicht</a:t>
                      </a:r>
                      <a:endParaRPr lang="nl-NL" sz="1000">
                        <a:effectLst/>
                      </a:endParaRPr>
                    </a:p>
                    <a:p>
                      <a:pPr marL="342900" lvl="0" indent="-342900">
                        <a:spcAft>
                          <a:spcPts val="0"/>
                        </a:spcAft>
                        <a:buFont typeface="Arial"/>
                        <a:buChar char="-"/>
                      </a:pPr>
                      <a:r>
                        <a:rPr lang="nl-NL" sz="1100">
                          <a:effectLst/>
                        </a:rPr>
                        <a:t>Beoordeling</a:t>
                      </a:r>
                      <a:endParaRPr lang="nl-NL" sz="1000">
                        <a:solidFill>
                          <a:srgbClr val="000000"/>
                        </a:solidFill>
                        <a:effectLst/>
                        <a:latin typeface="Arial"/>
                        <a:ea typeface="Calibri"/>
                        <a:cs typeface="Times New Roman"/>
                      </a:endParaRPr>
                    </a:p>
                  </a:txBody>
                  <a:tcPr marL="68575" marR="68575" marT="0" marB="0"/>
                </a:tc>
              </a:tr>
              <a:tr h="1005769">
                <a:tc>
                  <a:txBody>
                    <a:bodyPr/>
                    <a:lstStyle/>
                    <a:p>
                      <a:pPr>
                        <a:spcAft>
                          <a:spcPts val="0"/>
                        </a:spcAft>
                      </a:pPr>
                      <a:r>
                        <a:rPr lang="nl-NL" sz="1100">
                          <a:effectLst/>
                        </a:rPr>
                        <a:t>5</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Bewijzen school</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Bewijzen zoals:</a:t>
                      </a:r>
                      <a:endParaRPr lang="nl-NL" sz="1000">
                        <a:effectLst/>
                      </a:endParaRPr>
                    </a:p>
                    <a:p>
                      <a:pPr marL="342900" lvl="0" indent="-342900">
                        <a:spcAft>
                          <a:spcPts val="0"/>
                        </a:spcAft>
                        <a:buFont typeface="Arial"/>
                        <a:buChar char="-"/>
                      </a:pPr>
                      <a:r>
                        <a:rPr lang="nl-NL" sz="1100">
                          <a:effectLst/>
                        </a:rPr>
                        <a:t>Kopie diploma</a:t>
                      </a:r>
                      <a:endParaRPr lang="nl-NL" sz="1000">
                        <a:effectLst/>
                      </a:endParaRPr>
                    </a:p>
                    <a:p>
                      <a:pPr marL="342900" lvl="0" indent="-342900">
                        <a:spcAft>
                          <a:spcPts val="0"/>
                        </a:spcAft>
                        <a:buFont typeface="Arial"/>
                        <a:buChar char="-"/>
                      </a:pPr>
                      <a:r>
                        <a:rPr lang="nl-NL" sz="1100">
                          <a:effectLst/>
                        </a:rPr>
                        <a:t>Kopie certificaten</a:t>
                      </a:r>
                      <a:endParaRPr lang="nl-NL" sz="1000">
                        <a:effectLst/>
                      </a:endParaRPr>
                    </a:p>
                    <a:p>
                      <a:pPr marL="342900" lvl="0" indent="-342900">
                        <a:spcAft>
                          <a:spcPts val="0"/>
                        </a:spcAft>
                        <a:buFont typeface="Arial"/>
                        <a:buChar char="-"/>
                      </a:pPr>
                      <a:r>
                        <a:rPr lang="nl-NL" sz="1100">
                          <a:effectLst/>
                        </a:rPr>
                        <a:t>Rapport</a:t>
                      </a:r>
                      <a:endParaRPr lang="nl-NL" sz="1000">
                        <a:effectLst/>
                      </a:endParaRPr>
                    </a:p>
                    <a:p>
                      <a:pPr marL="342900" lvl="0" indent="-342900">
                        <a:spcAft>
                          <a:spcPts val="0"/>
                        </a:spcAft>
                        <a:buFont typeface="Arial"/>
                        <a:buChar char="-"/>
                      </a:pPr>
                      <a:r>
                        <a:rPr lang="nl-NL" sz="1100">
                          <a:effectLst/>
                        </a:rPr>
                        <a:t>Beoordelingen van de verschillende vakken</a:t>
                      </a:r>
                      <a:endParaRPr lang="nl-NL" sz="1000">
                        <a:effectLst/>
                      </a:endParaRPr>
                    </a:p>
                    <a:p>
                      <a:pPr marL="342900" lvl="0" indent="-342900">
                        <a:spcAft>
                          <a:spcPts val="0"/>
                        </a:spcAft>
                        <a:buFont typeface="Arial"/>
                        <a:buChar char="-"/>
                      </a:pPr>
                      <a:r>
                        <a:rPr lang="nl-NL" sz="1100">
                          <a:effectLst/>
                        </a:rPr>
                        <a:t>Testresultaten </a:t>
                      </a:r>
                      <a:endParaRPr lang="nl-NL" sz="1000">
                        <a:solidFill>
                          <a:srgbClr val="000000"/>
                        </a:solidFill>
                        <a:effectLst/>
                        <a:latin typeface="Arial"/>
                        <a:ea typeface="Calibri"/>
                        <a:cs typeface="Times New Roman"/>
                      </a:endParaRPr>
                    </a:p>
                  </a:txBody>
                  <a:tcPr marL="68575" marR="68575" marT="0" marB="0"/>
                </a:tc>
              </a:tr>
              <a:tr h="670513">
                <a:tc>
                  <a:txBody>
                    <a:bodyPr/>
                    <a:lstStyle/>
                    <a:p>
                      <a:pPr>
                        <a:spcAft>
                          <a:spcPts val="0"/>
                        </a:spcAft>
                      </a:pPr>
                      <a:r>
                        <a:rPr lang="nl-NL" sz="1100">
                          <a:effectLst/>
                        </a:rPr>
                        <a:t>6</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a:effectLst/>
                        </a:rPr>
                        <a:t>Producten LOB</a:t>
                      </a:r>
                      <a:endParaRPr lang="nl-NL" sz="1000">
                        <a:solidFill>
                          <a:srgbClr val="000000"/>
                        </a:solidFill>
                        <a:effectLst/>
                        <a:latin typeface="Arial"/>
                        <a:ea typeface="Calibri"/>
                        <a:cs typeface="Times New Roman"/>
                      </a:endParaRPr>
                    </a:p>
                  </a:txBody>
                  <a:tcPr marL="68575" marR="68575" marT="0" marB="0"/>
                </a:tc>
                <a:tc>
                  <a:txBody>
                    <a:bodyPr/>
                    <a:lstStyle/>
                    <a:p>
                      <a:pPr>
                        <a:spcAft>
                          <a:spcPts val="0"/>
                        </a:spcAft>
                      </a:pPr>
                      <a:r>
                        <a:rPr lang="nl-NL" sz="1100" dirty="0">
                          <a:effectLst/>
                        </a:rPr>
                        <a:t>Reflecties thema projectmatig werken</a:t>
                      </a:r>
                      <a:endParaRPr lang="nl-NL" sz="1000" dirty="0">
                        <a:effectLst/>
                      </a:endParaRPr>
                    </a:p>
                    <a:p>
                      <a:pPr>
                        <a:spcAft>
                          <a:spcPts val="0"/>
                        </a:spcAft>
                      </a:pPr>
                      <a:r>
                        <a:rPr lang="nl-NL" sz="1100" dirty="0">
                          <a:effectLst/>
                        </a:rPr>
                        <a:t>Reflectie thema Beroep &amp; BPV</a:t>
                      </a:r>
                      <a:endParaRPr lang="nl-NL" sz="1000" dirty="0">
                        <a:effectLst/>
                      </a:endParaRPr>
                    </a:p>
                    <a:p>
                      <a:pPr>
                        <a:spcAft>
                          <a:spcPts val="0"/>
                        </a:spcAft>
                      </a:pPr>
                      <a:r>
                        <a:rPr lang="nl-NL" sz="1100" dirty="0">
                          <a:effectLst/>
                        </a:rPr>
                        <a:t>Overige zaken die je hebt gemaakt bij het thema Beroep &amp; BPV</a:t>
                      </a:r>
                      <a:endParaRPr lang="nl-NL" sz="1000" dirty="0">
                        <a:solidFill>
                          <a:srgbClr val="000000"/>
                        </a:solidFill>
                        <a:effectLst/>
                        <a:latin typeface="Arial"/>
                        <a:ea typeface="Calibri"/>
                        <a:cs typeface="Times New Roman"/>
                      </a:endParaRPr>
                    </a:p>
                  </a:txBody>
                  <a:tcPr marL="68575" marR="68575" marT="0" marB="0"/>
                </a:tc>
              </a:tr>
            </a:tbl>
          </a:graphicData>
        </a:graphic>
      </p:graphicFrame>
    </p:spTree>
    <p:extLst>
      <p:ext uri="{BB962C8B-B14F-4D97-AF65-F5344CB8AC3E}">
        <p14:creationId xmlns:p14="http://schemas.microsoft.com/office/powerpoint/2010/main" val="327493681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057400" y="404813"/>
            <a:ext cx="6907088" cy="609600"/>
          </a:xfrm>
        </p:spPr>
        <p:txBody>
          <a:bodyPr>
            <a:noAutofit/>
          </a:bodyPr>
          <a:lstStyle/>
          <a:p>
            <a:pPr algn="l"/>
            <a:r>
              <a:rPr lang="nl-NL" sz="3600" b="1" dirty="0" smtClean="0"/>
              <a:t>Werkwijze</a:t>
            </a:r>
            <a:endParaRPr lang="nl-NL" sz="3600" dirty="0" smtClean="0"/>
          </a:p>
        </p:txBody>
      </p:sp>
      <p:sp>
        <p:nvSpPr>
          <p:cNvPr id="11268" name="Line 4"/>
          <p:cNvSpPr>
            <a:spLocks noChangeShapeType="1"/>
          </p:cNvSpPr>
          <p:nvPr/>
        </p:nvSpPr>
        <p:spPr bwMode="auto">
          <a:xfrm>
            <a:off x="457200" y="9906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 name="Tijdelijke aanduiding voor inhoud 1"/>
          <p:cNvSpPr>
            <a:spLocks noGrp="1"/>
          </p:cNvSpPr>
          <p:nvPr>
            <p:ph idx="1"/>
          </p:nvPr>
        </p:nvSpPr>
        <p:spPr>
          <a:xfrm>
            <a:off x="457200" y="1484784"/>
            <a:ext cx="8229600" cy="4641379"/>
          </a:xfrm>
        </p:spPr>
        <p:txBody>
          <a:bodyPr>
            <a:normAutofit lnSpcReduction="10000"/>
          </a:bodyPr>
          <a:lstStyle/>
          <a:p>
            <a:pPr marL="514350" indent="-514350">
              <a:buAutoNum type="arabicPeriod"/>
            </a:pPr>
            <a:r>
              <a:rPr lang="nl-NL" dirty="0" smtClean="0"/>
              <a:t>Je maakt tijdens dit thema een portfolio.</a:t>
            </a:r>
          </a:p>
          <a:p>
            <a:pPr marL="514350" indent="-514350">
              <a:buAutoNum type="arabicPeriod"/>
            </a:pPr>
            <a:r>
              <a:rPr lang="nl-NL" dirty="0" smtClean="0"/>
              <a:t>De docent van LOB kijkt of je portfolio voldoet aan de eisen.  </a:t>
            </a:r>
          </a:p>
          <a:p>
            <a:pPr marL="514350" indent="-514350">
              <a:buAutoNum type="arabicPeriod"/>
            </a:pPr>
            <a:r>
              <a:rPr lang="nl-NL" dirty="0" smtClean="0"/>
              <a:t>Je gaat net zolang als je hier op school zit het  portfolio bijhouden en bijwerken. Dit is jouw verantwoordelijkheid!</a:t>
            </a:r>
          </a:p>
          <a:p>
            <a:pPr lvl="2" indent="-342900">
              <a:buFontTx/>
              <a:buChar char="-"/>
            </a:pPr>
            <a:r>
              <a:rPr lang="nl-NL" dirty="0" smtClean="0"/>
              <a:t>Je coach zal je portfolio willen inzien bij een POP gesprek.</a:t>
            </a:r>
          </a:p>
          <a:p>
            <a:pPr lvl="2" indent="-342900">
              <a:buFontTx/>
              <a:buChar char="-"/>
            </a:pPr>
            <a:r>
              <a:rPr lang="nl-NL" dirty="0" smtClean="0"/>
              <a:t>Aan het einde van ieder thema zal worden gekeken of je portfolio nog steeds voldoet aan de eisen. </a:t>
            </a:r>
          </a:p>
          <a:p>
            <a:pPr marL="514350" indent="-514350">
              <a:buAutoNum type="arabicPeriod"/>
            </a:pPr>
            <a:endParaRPr lang="nl-NL" dirty="0" smtClean="0"/>
          </a:p>
          <a:p>
            <a:pPr marL="514350" indent="-514350">
              <a:buAutoNum type="arabicPeriod"/>
            </a:pPr>
            <a:endParaRPr lang="nl-NL" dirty="0" smtClean="0"/>
          </a:p>
          <a:p>
            <a:pPr marL="0" indent="0">
              <a:buNone/>
            </a:pPr>
            <a:endParaRPr lang="nl-NL" dirty="0"/>
          </a:p>
        </p:txBody>
      </p:sp>
    </p:spTree>
    <p:extLst>
      <p:ext uri="{BB962C8B-B14F-4D97-AF65-F5344CB8AC3E}">
        <p14:creationId xmlns:p14="http://schemas.microsoft.com/office/powerpoint/2010/main" val="331146942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558</Words>
  <Application>Microsoft Office PowerPoint</Application>
  <PresentationFormat>Diavoorstelling (4:3)</PresentationFormat>
  <Paragraphs>98</Paragraphs>
  <Slides>10</Slides>
  <Notes>10</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Kantoorthema</vt:lpstr>
      <vt:lpstr> Portfolio   </vt:lpstr>
      <vt:lpstr>Programma</vt:lpstr>
      <vt:lpstr>Doelen</vt:lpstr>
      <vt:lpstr>Wat is een portfolio?</vt:lpstr>
      <vt:lpstr>Waarom maak je een portfolio? </vt:lpstr>
      <vt:lpstr>Hoe ziet een portfolio eruit? </vt:lpstr>
      <vt:lpstr>Wat staat er achter ieder tabblad? </vt:lpstr>
      <vt:lpstr>Wat staat er achter ieder tabblad? </vt:lpstr>
      <vt:lpstr>Werkwijze</vt:lpstr>
      <vt:lpstr>En tot slot ….</vt:lpstr>
    </vt:vector>
  </TitlesOfParts>
  <Company>Helicon Opleidingen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Fannie van der Hoff</dc:creator>
  <cp:lastModifiedBy>Diana van Kemenade</cp:lastModifiedBy>
  <cp:revision>9</cp:revision>
  <dcterms:created xsi:type="dcterms:W3CDTF">2012-06-05T15:08:44Z</dcterms:created>
  <dcterms:modified xsi:type="dcterms:W3CDTF">2013-10-06T13:18:32Z</dcterms:modified>
</cp:coreProperties>
</file>